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6" r:id="rId6"/>
    <p:sldId id="261" r:id="rId7"/>
    <p:sldId id="263" r:id="rId8"/>
    <p:sldId id="265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Raleway" panose="020B0604020202020204" charset="-52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9B3E88-B6DE-4C54-B535-3F174E086046}">
  <a:tblStyle styleId="{D09B3E88-B6DE-4C54-B535-3F174E0860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26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c96ca3097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c96ca3097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c195cecc1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c195cecc1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9c195cecc1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9c195cecc1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28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96ca3097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c96ca3097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c195cecc1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c195cecc1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c195cecc1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c195cecc1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1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310250"/>
            <a:ext cx="6621300" cy="3472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44975" y="475100"/>
            <a:ext cx="5808600" cy="221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44975" y="2824850"/>
            <a:ext cx="5808600" cy="84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три столбца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027200" y="126000"/>
            <a:ext cx="7125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04400" y="4407650"/>
            <a:ext cx="642300" cy="6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027200" y="1062075"/>
            <a:ext cx="7125300" cy="77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1"/>
            </a:lvl1pPr>
            <a:lvl2pPr marL="914400" lvl="1" indent="-317500">
              <a:spcBef>
                <a:spcPts val="600"/>
              </a:spcBef>
              <a:spcAft>
                <a:spcPts val="0"/>
              </a:spcAft>
              <a:buSzPts val="1400"/>
              <a:buChar char="○"/>
              <a:defRPr b="1"/>
            </a:lvl2pPr>
            <a:lvl3pPr marL="1371600" lvl="2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b="1"/>
            </a:lvl3pPr>
            <a:lvl4pPr marL="1828800" lvl="3" indent="-3175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b="1"/>
            </a:lvl4pPr>
            <a:lvl5pPr marL="2286000" lvl="4" indent="-317500">
              <a:spcBef>
                <a:spcPts val="600"/>
              </a:spcBef>
              <a:spcAft>
                <a:spcPts val="0"/>
              </a:spcAft>
              <a:buSzPts val="1400"/>
              <a:buChar char="○"/>
              <a:defRPr b="1"/>
            </a:lvl5pPr>
            <a:lvl6pPr marL="2743200" lvl="5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b="1"/>
            </a:lvl6pPr>
            <a:lvl7pPr marL="3200400" lvl="6" indent="-3175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b="1"/>
            </a:lvl7pPr>
            <a:lvl8pPr marL="3657600" lvl="7" indent="-317500">
              <a:spcBef>
                <a:spcPts val="600"/>
              </a:spcBef>
              <a:spcAft>
                <a:spcPts val="0"/>
              </a:spcAft>
              <a:buSzPts val="1400"/>
              <a:buChar char="○"/>
              <a:defRPr b="1"/>
            </a:lvl8pPr>
            <a:lvl9pPr marL="4114800" lvl="8" indent="-317500">
              <a:spcBef>
                <a:spcPts val="600"/>
              </a:spcBef>
              <a:spcAft>
                <a:spcPts val="600"/>
              </a:spcAft>
              <a:buSzPts val="1400"/>
              <a:buChar char="■"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9500" y="1472479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600"/>
              </a:spcBef>
              <a:spcAft>
                <a:spcPts val="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70000" y="126000"/>
            <a:ext cx="2857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2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0"/>
            <a:ext cx="64698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1" i="0" u="none" strike="noStrike" cap="none">
                <a:solidFill>
                  <a:schemeClr val="dk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900000"/>
            <a:ext cx="77400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 i="0" u="none" strike="noStrike" cap="none">
                <a:solidFill>
                  <a:schemeClr val="dk2"/>
                </a:solidFill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i="0" u="none" strike="noStrike" cap="none">
                <a:solidFill>
                  <a:schemeClr val="dk2"/>
                </a:solidFill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 i="0" u="none" strike="noStrike" cap="none">
                <a:solidFill>
                  <a:schemeClr val="dk2"/>
                </a:solidFill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i="0" u="none" strike="noStrike" cap="none">
                <a:solidFill>
                  <a:schemeClr val="dk2"/>
                </a:solidFill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i="0" u="none" strike="noStrike" cap="none">
                <a:solidFill>
                  <a:schemeClr val="dk2"/>
                </a:solidFill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 i="0" u="none" strike="noStrike" cap="none">
                <a:solidFill>
                  <a:schemeClr val="dk2"/>
                </a:solidFill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i="0" u="none" strike="noStrike" cap="none">
                <a:solidFill>
                  <a:schemeClr val="dk2"/>
                </a:solidFill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i="0" u="none" strike="noStrike" cap="none">
                <a:solidFill>
                  <a:schemeClr val="dk2"/>
                </a:solidFill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400"/>
              <a:buChar char="■"/>
              <a:defRPr sz="140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buClr>
                <a:schemeClr val="dk2"/>
              </a:buClr>
              <a:buSzPts val="1000"/>
              <a:buFont typeface="Lato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29">
          <p15:clr>
            <a:srgbClr val="EA4335"/>
          </p15:clr>
        </p15:guide>
        <p15:guide id="3" orient="horz" pos="2948">
          <p15:clr>
            <a:srgbClr val="EA4335"/>
          </p15:clr>
        </p15:guide>
        <p15:guide id="4" orient="horz" pos="340">
          <p15:clr>
            <a:srgbClr val="EA4335"/>
          </p15:clr>
        </p15:guide>
        <p15:guide id="5" orient="horz" pos="567">
          <p15:clr>
            <a:srgbClr val="EA4335"/>
          </p15:clr>
        </p15:guide>
        <p15:guide id="6" pos="227">
          <p15:clr>
            <a:srgbClr val="EA4335"/>
          </p15:clr>
        </p15:guide>
        <p15:guide id="7" pos="555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predposevnaya-obrabotka-semyan-i-povyshenie-biologicheskoy-aktivnosti-orositelnoy-vod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" y="-6773"/>
            <a:ext cx="9144001" cy="5150273"/>
            <a:chOff x="-1" y="0"/>
            <a:chExt cx="9144001" cy="515027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7118773" cy="3113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3113673"/>
              <a:ext cx="3664085" cy="20298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118773" y="3113673"/>
              <a:ext cx="2025227" cy="20298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18773" y="0"/>
              <a:ext cx="2025227" cy="3113673"/>
            </a:xfrm>
            <a:prstGeom prst="rect">
              <a:avLst/>
            </a:prstGeom>
            <a:solidFill>
              <a:srgbClr val="3B62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21848" r="16295" b="19333"/>
            <a:stretch/>
          </p:blipFill>
          <p:spPr>
            <a:xfrm>
              <a:off x="3664181" y="3113673"/>
              <a:ext cx="3454688" cy="2036600"/>
            </a:xfrm>
            <a:prstGeom prst="rect">
              <a:avLst/>
            </a:prstGeom>
          </p:spPr>
        </p:pic>
      </p:grpSp>
      <p:sp>
        <p:nvSpPr>
          <p:cNvPr id="37" name="Google Shape;37;p8"/>
          <p:cNvSpPr txBox="1">
            <a:spLocks noGrp="1"/>
          </p:cNvSpPr>
          <p:nvPr>
            <p:ph type="ctrTitle"/>
          </p:nvPr>
        </p:nvSpPr>
        <p:spPr>
          <a:xfrm>
            <a:off x="1170593" y="1382034"/>
            <a:ext cx="6120900" cy="1129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dirty="0"/>
              <a:t>Здесь нужно вписать тему своего </a:t>
            </a:r>
            <a:r>
              <a:rPr lang="ru" sz="2400" dirty="0" smtClean="0"/>
              <a:t>индивидуального проекта</a:t>
            </a:r>
            <a:endParaRPr sz="4400" b="0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5361189" y="2230514"/>
            <a:ext cx="1906476" cy="395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ru" sz="1400" dirty="0"/>
              <a:t>Авторы </a:t>
            </a:r>
            <a:r>
              <a:rPr lang="ru" sz="1400" dirty="0" smtClean="0"/>
              <a:t>проекта</a:t>
            </a:r>
            <a:endParaRPr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18" y="3555012"/>
            <a:ext cx="3319568" cy="940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0" y="193914"/>
            <a:ext cx="416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Наименование образовательной организации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7029" y="899886"/>
            <a:ext cx="4918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ИНДИВИДУАЛЬНЫЙ ПРОЕКТ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dirty="0"/>
              <a:t>Актуальность проекта</a:t>
            </a:r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</a:t>
            </a: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027200" y="1062075"/>
            <a:ext cx="7125300" cy="306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dirty="0"/>
              <a:t>Актуальность заявленной в проекте проблемы. Для формулировки актуальности вам помогут следующие вопросы:</a:t>
            </a:r>
            <a:endParaRPr b="0" dirty="0"/>
          </a:p>
          <a:p>
            <a:pPr marL="787400" lvl="0" indent="-31432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13438"/>
              </a:buClr>
              <a:buSzPts val="1350"/>
              <a:buFont typeface="Roboto"/>
              <a:buChar char="●"/>
            </a:pPr>
            <a:r>
              <a:rPr lang="ru" b="0" dirty="0"/>
              <a:t>почему именно эту проблему нужно в настоящее время изучать?</a:t>
            </a:r>
            <a:endParaRPr b="0" dirty="0"/>
          </a:p>
          <a:p>
            <a:pPr marL="7874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3438"/>
              </a:buClr>
              <a:buSzPts val="1350"/>
              <a:buFont typeface="Roboto"/>
              <a:buChar char="●"/>
            </a:pPr>
            <a:r>
              <a:rPr lang="ru" b="0" dirty="0"/>
              <a:t>что уже известно о данной теме? </a:t>
            </a:r>
            <a:endParaRPr b="0" dirty="0"/>
          </a:p>
          <a:p>
            <a:pPr marL="7874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3438"/>
              </a:buClr>
              <a:buSzPts val="1350"/>
              <a:buFont typeface="Roboto"/>
              <a:buChar char="●"/>
            </a:pPr>
            <a:r>
              <a:rPr lang="ru" b="0" dirty="0"/>
              <a:t>кому данная тема будет интересна?</a:t>
            </a:r>
            <a:endParaRPr b="0" dirty="0"/>
          </a:p>
          <a:p>
            <a:pPr marL="7874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3438"/>
              </a:buClr>
              <a:buSzPts val="1350"/>
              <a:buFont typeface="Roboto"/>
              <a:buChar char="●"/>
            </a:pPr>
            <a:r>
              <a:rPr lang="ru" b="0" dirty="0"/>
              <a:t>что нового в вашей идее по решению заявленной в проекте проблемы по сравнению с существующими способами решения этой проблемы</a:t>
            </a:r>
            <a:endParaRPr b="0" dirty="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b="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860213" cy="5143500"/>
            <a:chOff x="0" y="0"/>
            <a:chExt cx="860213" cy="51435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860213" cy="172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0" y="3440853"/>
              <a:ext cx="860213" cy="17026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1727200"/>
              <a:ext cx="860213" cy="8602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2587413"/>
              <a:ext cx="860213" cy="853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283787" y="0"/>
            <a:ext cx="860213" cy="17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83787" y="3440853"/>
            <a:ext cx="860213" cy="17026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83787" y="1727200"/>
            <a:ext cx="860213" cy="8602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83787" y="2587413"/>
            <a:ext cx="860213" cy="853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Цели и задачи</a:t>
            </a:r>
            <a:endParaRPr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</a:t>
            </a: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dirty="0"/>
              <a:t>Цель проекта: сформулируйте в 1-2 предложение ваши желаемые результаты деятельности, которые вы </a:t>
            </a:r>
            <a:r>
              <a:rPr lang="ru" b="0" dirty="0" smtClean="0"/>
              <a:t>планировали  </a:t>
            </a:r>
            <a:r>
              <a:rPr lang="ru" b="0" dirty="0"/>
              <a:t>достичь реализовав проект</a:t>
            </a:r>
            <a:endParaRPr b="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ru" b="0" dirty="0"/>
              <a:t>Задачи проекта: конкретные шаги/этапы для достижения цели проекта.</a:t>
            </a:r>
            <a:endParaRPr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70"/>
            <a:ext cx="859611" cy="5145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/>
              <a:t>Механизмы и условия реализации проекта</a:t>
            </a:r>
            <a:endParaRPr dirty="0"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</a:t>
            </a:r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1027200" y="761400"/>
            <a:ext cx="71253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</a:rPr>
              <a:t>Опишите, что вам </a:t>
            </a:r>
            <a:r>
              <a:rPr lang="ru" dirty="0" smtClean="0">
                <a:solidFill>
                  <a:schemeClr val="dk2"/>
                </a:solidFill>
              </a:rPr>
              <a:t>понадобилось </a:t>
            </a:r>
            <a:r>
              <a:rPr lang="ru" dirty="0">
                <a:solidFill>
                  <a:schemeClr val="dk2"/>
                </a:solidFill>
              </a:rPr>
              <a:t>для реализации проекта: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ru" dirty="0">
                <a:solidFill>
                  <a:schemeClr val="dk2"/>
                </a:solidFill>
              </a:rPr>
              <a:t>кадры: профильные специалисты/педагоги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ru" dirty="0">
                <a:solidFill>
                  <a:schemeClr val="dk2"/>
                </a:solidFill>
              </a:rPr>
              <a:t>материально-техническое обеспечение: оборудование, помещение, программное-обеспечение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ru" dirty="0">
                <a:solidFill>
                  <a:schemeClr val="dk2"/>
                </a:solidFill>
              </a:rPr>
              <a:t>финансовые ресурсы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ru" dirty="0">
                <a:solidFill>
                  <a:schemeClr val="dk2"/>
                </a:solidFill>
              </a:rPr>
              <a:t>…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9611" cy="51454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 smtClean="0"/>
              <a:t>Ход реализации </a:t>
            </a:r>
            <a:r>
              <a:rPr lang="ru" dirty="0"/>
              <a:t>проекта</a:t>
            </a:r>
            <a:endParaRPr dirty="0"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</a:t>
            </a:r>
            <a:endParaRPr/>
          </a:p>
        </p:txBody>
      </p:sp>
      <p:sp>
        <p:nvSpPr>
          <p:cNvPr id="68" name="Google Shape;68;p12"/>
          <p:cNvSpPr txBox="1"/>
          <p:nvPr/>
        </p:nvSpPr>
        <p:spPr>
          <a:xfrm>
            <a:off x="1027200" y="761400"/>
            <a:ext cx="7125300" cy="670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</a:rPr>
              <a:t>Опишите, </a:t>
            </a:r>
            <a:r>
              <a:rPr lang="ru-RU" dirty="0" smtClean="0">
                <a:solidFill>
                  <a:schemeClr val="dk2"/>
                </a:solidFill>
              </a:rPr>
              <a:t>как реализовывался ваш проект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961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833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dirty="0"/>
              <a:t>Риски проекта и их минимизация</a:t>
            </a:r>
            <a:endParaRPr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</a:t>
            </a: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1027200" y="761400"/>
            <a:ext cx="71253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2"/>
                </a:solidFill>
              </a:rPr>
              <a:t>Какие </a:t>
            </a:r>
            <a:r>
              <a:rPr lang="ru" dirty="0" smtClean="0">
                <a:solidFill>
                  <a:schemeClr val="dk2"/>
                </a:solidFill>
              </a:rPr>
              <a:t>были риски</a:t>
            </a:r>
            <a:r>
              <a:rPr lang="ru" dirty="0">
                <a:solidFill>
                  <a:schemeClr val="dk2"/>
                </a:solidFill>
              </a:rPr>
              <a:t>, препятствия и проблемы в реализации проекта?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2"/>
                </a:solidFill>
              </a:rPr>
              <a:t>Какие </a:t>
            </a:r>
            <a:r>
              <a:rPr lang="ru" dirty="0" smtClean="0">
                <a:solidFill>
                  <a:schemeClr val="dk2"/>
                </a:solidFill>
              </a:rPr>
              <a:t>пути вы использовали для преодоления </a:t>
            </a:r>
            <a:r>
              <a:rPr lang="ru" dirty="0">
                <a:solidFill>
                  <a:schemeClr val="dk2"/>
                </a:solidFill>
              </a:rPr>
              <a:t>проблем?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70"/>
            <a:ext cx="859611" cy="5145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2"/>
                </a:solidFill>
              </a:rPr>
              <a:t>Описание результатов проекта </a:t>
            </a:r>
            <a:endParaRPr b="0" dirty="0">
              <a:solidFill>
                <a:srgbClr val="3AAA35"/>
              </a:solidFill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1027200" y="761400"/>
            <a:ext cx="7125300" cy="134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</a:rPr>
              <a:t>Прогнозируемые результаты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2"/>
                </a:solidFill>
              </a:rPr>
              <a:t>Социальные </a:t>
            </a:r>
            <a:r>
              <a:rPr lang="ru" dirty="0" smtClean="0">
                <a:solidFill>
                  <a:schemeClr val="dk2"/>
                </a:solidFill>
              </a:rPr>
              <a:t>эффекты</a:t>
            </a:r>
          </a:p>
          <a:p>
            <a:pPr lvl="0">
              <a:lnSpc>
                <a:spcPct val="90000"/>
              </a:lnSpc>
            </a:pPr>
            <a:endParaRPr lang="ru-RU" dirty="0" smtClean="0">
              <a:solidFill>
                <a:schemeClr val="dk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dirty="0" smtClean="0">
                <a:solidFill>
                  <a:schemeClr val="dk2"/>
                </a:solidFill>
              </a:rPr>
              <a:t>Какие </a:t>
            </a:r>
            <a:r>
              <a:rPr lang="ru-RU" dirty="0">
                <a:solidFill>
                  <a:schemeClr val="dk2"/>
                </a:solidFill>
              </a:rPr>
              <a:t>результаты были </a:t>
            </a:r>
            <a:r>
              <a:rPr lang="ru-RU" dirty="0" smtClean="0">
                <a:solidFill>
                  <a:schemeClr val="dk2"/>
                </a:solidFill>
              </a:rPr>
              <a:t>получены</a:t>
            </a:r>
            <a:endParaRPr lang="ru-RU" dirty="0">
              <a:solidFill>
                <a:schemeClr val="dk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dirty="0" smtClean="0">
                <a:solidFill>
                  <a:schemeClr val="dk2"/>
                </a:solidFill>
              </a:rPr>
              <a:t>Какие </a:t>
            </a:r>
            <a:r>
              <a:rPr lang="ru-RU" dirty="0">
                <a:solidFill>
                  <a:schemeClr val="dk2"/>
                </a:solidFill>
              </a:rPr>
              <a:t>выводы сделаны по итогам </a:t>
            </a:r>
            <a:r>
              <a:rPr lang="ru-RU" dirty="0" smtClean="0">
                <a:solidFill>
                  <a:schemeClr val="dk2"/>
                </a:solidFill>
              </a:rPr>
              <a:t>исследования</a:t>
            </a:r>
            <a:endParaRPr lang="ru-RU" dirty="0">
              <a:solidFill>
                <a:schemeClr val="dk2"/>
              </a:solidFill>
            </a:endParaRPr>
          </a:p>
          <a:p>
            <a:pPr lvl="0">
              <a:lnSpc>
                <a:spcPct val="90000"/>
              </a:lnSpc>
            </a:pPr>
            <a:r>
              <a:rPr lang="ru-RU" dirty="0" smtClean="0">
                <a:solidFill>
                  <a:schemeClr val="dk2"/>
                </a:solidFill>
              </a:rPr>
              <a:t>Что </a:t>
            </a:r>
            <a:r>
              <a:rPr lang="ru-RU" dirty="0">
                <a:solidFill>
                  <a:schemeClr val="dk2"/>
                </a:solidFill>
              </a:rPr>
              <a:t>можно исследовать в дальнейшем в этом </a:t>
            </a:r>
            <a:r>
              <a:rPr lang="ru-RU" dirty="0" smtClean="0">
                <a:solidFill>
                  <a:schemeClr val="dk2"/>
                </a:solidFill>
              </a:rPr>
              <a:t>направлении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9611" cy="5145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/>
              <a:t>Список использованных источников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9</a:t>
            </a: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027200" y="761400"/>
            <a:ext cx="7125300" cy="3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 i="1" dirty="0">
                <a:latin typeface="+mn-lt"/>
              </a:rPr>
              <a:t>Пример списка использованных источников:</a:t>
            </a:r>
            <a:endParaRPr b="0" i="1" dirty="0">
              <a:latin typeface="+mn-lt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ru" sz="1200" b="0" dirty="0">
                <a:latin typeface="+mn-lt"/>
              </a:rPr>
              <a:t>Горбачев, В. Н. Экологический мониторинг земель : учебное пособие / В. Н. Горбачев, Р. М. Бабинцева. – Ульяновск : УлГУ, 2006. – 109 с. – Текст : непосредственный.</a:t>
            </a:r>
            <a:endParaRPr sz="1200" b="0" dirty="0">
              <a:latin typeface="+mn-lt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ru" sz="1200" b="0" dirty="0">
                <a:latin typeface="+mn-lt"/>
              </a:rPr>
              <a:t>Григоров, С. М. Предпосевная обработка семян и повышение биологической активности оросительной воды / С. М. Григоров, А. Н. Чушкин, Е. И. Чушкина. – Текст : электронный // Известия НВ АУК. – 2009. – №2. – URL:</a:t>
            </a:r>
            <a:r>
              <a:rPr lang="ru" sz="1200" b="0" dirty="0">
                <a:uFill>
                  <a:noFill/>
                </a:uFill>
                <a:latin typeface="+mn-lt"/>
                <a:hlinkClick r:id="rId3"/>
              </a:rPr>
              <a:t> </a:t>
            </a:r>
            <a:r>
              <a:rPr lang="ru" sz="1200" b="0" u="sng" dirty="0">
                <a:latin typeface="+mn-lt"/>
                <a:hlinkClick r:id="rId3"/>
              </a:rPr>
              <a:t>https://cyberleninka.ru/article/n/predposevnaya-obrabotka-semyan-i-povyshenie-biologicheskoy-aktivnosti-orositelnoy-vody</a:t>
            </a:r>
            <a:r>
              <a:rPr lang="ru" sz="1200" b="0" dirty="0">
                <a:latin typeface="+mn-lt"/>
              </a:rPr>
              <a:t> (дата обращения: 25.02.2025). .</a:t>
            </a:r>
            <a:endParaRPr sz="1200" b="0" dirty="0">
              <a:latin typeface="+mn-lt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 b="0" dirty="0">
                <a:latin typeface="+mn-lt"/>
              </a:rPr>
              <a:t>Грунтоведение : учебник для вузов / В. Т. Трофимов, В. А. Королев, Е. А. Вознесенский [и др.]; под ред. В. Т. Трофимова. – Москва : Из-во Моск. ун-та : Наука, 2005. – 1023 с. – Текст : непосредственный.</a:t>
            </a:r>
            <a:endParaRPr sz="1200" b="0" dirty="0">
              <a:latin typeface="+mn-lt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Calibri"/>
              <a:buAutoNum type="arabicPeriod"/>
            </a:pPr>
            <a:r>
              <a:rPr lang="ru" sz="1200" b="0" dirty="0">
                <a:latin typeface="+mn-lt"/>
              </a:rPr>
              <a:t>Домасевич, А. А. Анализ применения прибора pН-метра при определении актуальной кислотности торфа и торфяного субстрата потенциометрическим методом / А. А. Домасевич, С. В. Здитовецкая. – Текст : непосредственный // Приборостроение-2021 : материалы 14-й Международной научно-технической конференции, 17–19 ноября 2021 года. – Минск : БНТУ, 2021. – С. 172–173.</a:t>
            </a:r>
            <a:endParaRPr sz="1200" b="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9611" cy="5145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грообразование">
  <a:themeElements>
    <a:clrScheme name="Другая 4">
      <a:dk1>
        <a:srgbClr val="3AAA35"/>
      </a:dk1>
      <a:lt1>
        <a:srgbClr val="FFFFFF"/>
      </a:lt1>
      <a:dk2>
        <a:srgbClr val="000000"/>
      </a:dk2>
      <a:lt2>
        <a:srgbClr val="D6E2E0"/>
      </a:lt2>
      <a:accent1>
        <a:srgbClr val="2CB9C5"/>
      </a:accent1>
      <a:accent2>
        <a:srgbClr val="2CB9C5"/>
      </a:accent2>
      <a:accent3>
        <a:srgbClr val="2CB9C5"/>
      </a:accent3>
      <a:accent4>
        <a:srgbClr val="2CB9C5"/>
      </a:accent4>
      <a:accent5>
        <a:srgbClr val="2CB9C5"/>
      </a:accent5>
      <a:accent6>
        <a:srgbClr val="FF602E"/>
      </a:accent6>
      <a:hlink>
        <a:srgbClr val="FF602E"/>
      </a:hlink>
      <a:folHlink>
        <a:srgbClr val="2CB9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287</Words>
  <Application>Microsoft Office PowerPoint</Application>
  <PresentationFormat>Экран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Lato</vt:lpstr>
      <vt:lpstr>Raleway</vt:lpstr>
      <vt:lpstr>Calibri</vt:lpstr>
      <vt:lpstr>Roboto</vt:lpstr>
      <vt:lpstr>Arial</vt:lpstr>
      <vt:lpstr>Агрообразование</vt:lpstr>
      <vt:lpstr>Здесь нужно вписать тему своего индивидуального проекта</vt:lpstr>
      <vt:lpstr>Актуальность проекта</vt:lpstr>
      <vt:lpstr>Цели и задачи</vt:lpstr>
      <vt:lpstr>Механизмы и условия реализации проекта</vt:lpstr>
      <vt:lpstr>Ход реализации проекта</vt:lpstr>
      <vt:lpstr>Риски проекта и их минимизация</vt:lpstr>
      <vt:lpstr>Описание результатов проекта 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нужно вписать тему своего проекта</dc:title>
  <dc:creator>uchitel</dc:creator>
  <cp:lastModifiedBy>uchitel</cp:lastModifiedBy>
  <cp:revision>6</cp:revision>
  <dcterms:modified xsi:type="dcterms:W3CDTF">2026-04-20T18:06:35Z</dcterms:modified>
</cp:coreProperties>
</file>